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9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4720D-1432-4392-972A-8FCCC6E794F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96005-8F08-4628-9641-4EBE1993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7FF0DA-51AA-4633-8CEF-20451CD51C8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A954A8-06A8-4D9F-84D3-17D11CB788B3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29D2-C4C1-41F6-91A3-00CADD339EA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6F53D-2D88-499B-A1E8-74AD532C1AAE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ADB54F-F74F-4D09-8949-CD51288E5F5F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0FF1B3-481A-4E69-A2E9-F6E1DFE5C8A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20A90-4FED-4048-A436-ECC707594810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D512E8-7586-40BD-814E-388A282C0823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136D640-F1FB-4D03-95B3-322B9F0EF7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9.wmf"/><Relationship Id="rId3" Type="http://schemas.openxmlformats.org/officeDocument/2006/relationships/image" Target="../media/image29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wmf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image" Target="../media/image64.png"/><Relationship Id="rId5" Type="http://schemas.openxmlformats.org/officeDocument/2006/relationships/image" Target="../media/image59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0.wmf"/><Relationship Id="rId1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73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0.wmf"/><Relationship Id="rId17" Type="http://schemas.openxmlformats.org/officeDocument/2006/relationships/image" Target="../media/image80.png"/><Relationship Id="rId25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png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7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78.png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19.bin"/><Relationship Id="rId10" Type="http://schemas.openxmlformats.org/officeDocument/2006/relationships/image" Target="../media/image69.wmf"/><Relationship Id="rId19" Type="http://schemas.openxmlformats.org/officeDocument/2006/relationships/image" Target="../media/image72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1.wmf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88.wmf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wmf"/><Relationship Id="rId11" Type="http://schemas.openxmlformats.org/officeDocument/2006/relationships/image" Target="../media/image83.wmf"/><Relationship Id="rId24" Type="http://schemas.openxmlformats.org/officeDocument/2006/relationships/image" Target="../media/image78.png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85.wmf"/><Relationship Id="rId23" Type="http://schemas.openxmlformats.org/officeDocument/2006/relationships/image" Target="../media/image89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87.wmf"/><Relationship Id="rId4" Type="http://schemas.openxmlformats.org/officeDocument/2006/relationships/image" Target="../media/image29.png"/><Relationship Id="rId9" Type="http://schemas.openxmlformats.org/officeDocument/2006/relationships/image" Target="../media/image90.png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96.wmf"/><Relationship Id="rId18" Type="http://schemas.openxmlformats.org/officeDocument/2006/relationships/image" Target="../media/image104.png"/><Relationship Id="rId26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9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98.wmf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29.png"/><Relationship Id="rId15" Type="http://schemas.openxmlformats.org/officeDocument/2006/relationships/image" Target="../media/image97.wmf"/><Relationship Id="rId23" Type="http://schemas.openxmlformats.org/officeDocument/2006/relationships/image" Target="../media/image100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105.png"/><Relationship Id="rId4" Type="http://schemas.openxmlformats.org/officeDocument/2006/relationships/image" Target="../media/image103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10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13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6.wmf"/><Relationship Id="rId11" Type="http://schemas.openxmlformats.org/officeDocument/2006/relationships/image" Target="../media/image108.wmf"/><Relationship Id="rId24" Type="http://schemas.openxmlformats.org/officeDocument/2006/relationships/image" Target="../media/image93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10.wmf"/><Relationship Id="rId23" Type="http://schemas.openxmlformats.org/officeDocument/2006/relationships/oleObject" Target="../embeddings/oleObject47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112.wmf"/><Relationship Id="rId4" Type="http://schemas.openxmlformats.org/officeDocument/2006/relationships/image" Target="../media/image29.png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43.bin"/><Relationship Id="rId22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3.png"/><Relationship Id="rId11" Type="http://schemas.openxmlformats.org/officeDocument/2006/relationships/image" Target="../media/image120.wmf"/><Relationship Id="rId5" Type="http://schemas.openxmlformats.org/officeDocument/2006/relationships/image" Target="../media/image118.wmf"/><Relationship Id="rId15" Type="http://schemas.openxmlformats.org/officeDocument/2006/relationships/image" Target="../media/image122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5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382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6.3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Properties of the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35911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49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900113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0830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945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>
            <a:fillRect/>
          </a:stretch>
        </p:blipFill>
        <p:spPr bwMode="auto">
          <a:xfrm>
            <a:off x="304800" y="838200"/>
            <a:ext cx="2971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6130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419600"/>
            <a:ext cx="30321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79400"/>
            <a:ext cx="6238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976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5114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371850"/>
            <a:ext cx="4791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4" t="48029" r="36365"/>
          <a:stretch>
            <a:fillRect/>
          </a:stretch>
        </p:blipFill>
        <p:spPr bwMode="auto">
          <a:xfrm>
            <a:off x="304800" y="2514600"/>
            <a:ext cx="1752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7" t="36021"/>
          <a:stretch>
            <a:fillRect/>
          </a:stretch>
        </p:blipFill>
        <p:spPr bwMode="auto">
          <a:xfrm>
            <a:off x="381000" y="3371850"/>
            <a:ext cx="152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4582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5791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4582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>
            <a:fillRect/>
          </a:stretch>
        </p:blipFill>
        <p:spPr bwMode="auto">
          <a:xfrm>
            <a:off x="838200" y="2133600"/>
            <a:ext cx="77724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5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If sin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&gt; 0 and cos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&lt; 0, name the quadrant in which the angle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lies.</a:t>
            </a:r>
          </a:p>
        </p:txBody>
      </p:sp>
      <p:pic>
        <p:nvPicPr>
          <p:cNvPr id="23556" name="Picture 6" descr="exampl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467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For sin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&gt; 0 the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y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value must be positive so the angle must be in quadrant I or II.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sym typeface="Symbol" pitchFamily="18" charset="2"/>
              </a:rPr>
              <a:t>For cos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&lt; 0 the </a:t>
            </a:r>
            <a:r>
              <a:rPr lang="en-US" altLang="en-US" sz="2400" i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 value must be negative so the angle must be in quadrant II or III.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sym typeface="Symbol" pitchFamily="18" charset="2"/>
              </a:rPr>
              <a:t>Therefore, this angle must lie in quadrant II.</a:t>
            </a:r>
          </a:p>
        </p:txBody>
      </p:sp>
    </p:spTree>
    <p:extLst>
      <p:ext uri="{BB962C8B-B14F-4D97-AF65-F5344CB8AC3E}">
        <p14:creationId xmlns:p14="http://schemas.microsoft.com/office/powerpoint/2010/main" val="11346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391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8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267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7200" cy="1068388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3886200"/>
            <a:ext cx="5715000" cy="1925638"/>
            <a:chOff x="1200" y="2448"/>
            <a:chExt cx="3600" cy="1213"/>
          </a:xfrm>
        </p:grpSpPr>
        <p:pic>
          <p:nvPicPr>
            <p:cNvPr id="2560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48"/>
              <a:ext cx="2592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928"/>
              <a:ext cx="3600" cy="733"/>
            </a:xfrm>
            <a:prstGeom prst="rect">
              <a:avLst/>
            </a:prstGeom>
            <a:noFill/>
            <a:ln w="3810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5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032" name="Picture 8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1676400"/>
          <a:ext cx="8893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5079960" imgH="609480" progId="Equation.DSMT4">
                  <p:embed/>
                </p:oleObj>
              </mc:Choice>
              <mc:Fallback>
                <p:oleObj name="Equation" r:id="rId4" imgW="5079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8931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81000" y="2895600"/>
          <a:ext cx="4630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2425680" imgH="838080" progId="Equation.DSMT4">
                  <p:embed/>
                </p:oleObj>
              </mc:Choice>
              <mc:Fallback>
                <p:oleObj name="Equation" r:id="rId6" imgW="2425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463073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607050" y="3200400"/>
          <a:ext cx="24987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1307880" imgH="583920" progId="Equation.DSMT4">
                  <p:embed/>
                </p:oleObj>
              </mc:Choice>
              <mc:Fallback>
                <p:oleObj name="Equation" r:id="rId8" imgW="1307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3200400"/>
                        <a:ext cx="24987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28600" y="4953000"/>
          <a:ext cx="39798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0" imgW="2082600" imgH="622080" progId="Equation.DSMT4">
                  <p:embed/>
                </p:oleObj>
              </mc:Choice>
              <mc:Fallback>
                <p:oleObj name="Equation" r:id="rId10" imgW="20826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397986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619625" y="4876800"/>
          <a:ext cx="4343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2" imgW="2273040" imgH="660240" progId="Equation.DSMT4">
                  <p:embed/>
                </p:oleObj>
              </mc:Choice>
              <mc:Fallback>
                <p:oleObj name="Equation" r:id="rId12" imgW="22730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4876800"/>
                        <a:ext cx="43434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781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181600" cy="993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400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953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343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981325"/>
            <a:ext cx="5162550" cy="10191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67288"/>
            <a:ext cx="5486400" cy="984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4325"/>
            <a:ext cx="4495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0438"/>
            <a:ext cx="8610600" cy="2109787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04800" y="990600"/>
          <a:ext cx="838200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3974760" imgH="939600" progId="Equation.DSMT4">
                  <p:embed/>
                </p:oleObj>
              </mc:Choice>
              <mc:Fallback>
                <p:oleObj name="Equation" r:id="rId4" imgW="39747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382000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61245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81000" y="2895600"/>
          <a:ext cx="6696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8" imgW="2882880" imgH="393480" progId="Equation.DSMT4">
                  <p:embed/>
                </p:oleObj>
              </mc:Choice>
              <mc:Fallback>
                <p:oleObj name="Equation" r:id="rId8" imgW="2882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6696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2143125" cy="4191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1447800" cy="714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8" name="Object 4"/>
          <p:cNvGraphicFramePr>
            <a:graphicFrameLocks noChangeAspect="1"/>
          </p:cNvGraphicFramePr>
          <p:nvPr/>
        </p:nvGraphicFramePr>
        <p:xfrm>
          <a:off x="2971800" y="4581525"/>
          <a:ext cx="487362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2" imgW="2311200" imgH="761760" progId="Equation.DSMT4">
                  <p:embed/>
                </p:oleObj>
              </mc:Choice>
              <mc:Fallback>
                <p:oleObj name="Equation" r:id="rId12" imgW="23112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81525"/>
                        <a:ext cx="4873625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48325"/>
            <a:ext cx="1657350" cy="7524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405063"/>
            <a:ext cx="89011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0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086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228600" y="1143000"/>
          <a:ext cx="75596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5" imgW="3936960" imgH="634680" progId="Equation.DSMT4">
                  <p:embed/>
                </p:oleObj>
              </mc:Choice>
              <mc:Fallback>
                <p:oleObj name="Equation" r:id="rId5" imgW="39369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75596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3114675" y="4724400"/>
          <a:ext cx="219551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7" imgW="1143000" imgH="431640" progId="Equation.DSMT4">
                  <p:embed/>
                </p:oleObj>
              </mc:Choice>
              <mc:Fallback>
                <p:oleObj name="Equation" r:id="rId7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4724400"/>
                        <a:ext cx="2195513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6921500" y="3405188"/>
          <a:ext cx="16843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9" imgW="876240" imgH="419040" progId="Equation.DSMT4">
                  <p:embed/>
                </p:oleObj>
              </mc:Choice>
              <mc:Fallback>
                <p:oleObj name="Equation" r:id="rId9" imgW="87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405188"/>
                        <a:ext cx="16843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5562600" y="4267200"/>
          <a:ext cx="33416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11" imgW="1739880" imgH="457200" progId="Equation.DSMT4">
                  <p:embed/>
                </p:oleObj>
              </mc:Choice>
              <mc:Fallback>
                <p:oleObj name="Equation" r:id="rId11" imgW="1739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33416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6519863" y="5538788"/>
          <a:ext cx="22431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13" imgW="1168200" imgH="457200" progId="Equation.DSMT4">
                  <p:embed/>
                </p:oleObj>
              </mc:Choice>
              <mc:Fallback>
                <p:oleObj name="Equation" r:id="rId13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5538788"/>
                        <a:ext cx="224313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7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8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0"/>
            <a:ext cx="19764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4267200"/>
            <a:ext cx="2667000" cy="2486025"/>
            <a:chOff x="228600" y="3276600"/>
            <a:chExt cx="2667000" cy="2485484"/>
          </a:xfrm>
        </p:grpSpPr>
        <p:pic>
          <p:nvPicPr>
            <p:cNvPr id="3090" name="Picture 1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76600"/>
              <a:ext cx="2667000" cy="248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TextBox 25"/>
            <p:cNvSpPr txBox="1">
              <a:spLocks noChangeArrowheads="1"/>
            </p:cNvSpPr>
            <p:nvPr/>
          </p:nvSpPr>
          <p:spPr bwMode="auto">
            <a:xfrm>
              <a:off x="1752600" y="39624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n-US" i="1">
                  <a:solidFill>
                    <a:srgbClr val="FF0000"/>
                  </a:solidFill>
                </a:rPr>
                <a:t>θ</a:t>
              </a:r>
              <a:endParaRPr lang="en-US" altLang="en-US" i="1">
                <a:solidFill>
                  <a:srgbClr val="FF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00088" y="4130489"/>
              <a:ext cx="47625" cy="460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93" name="TextBox 28"/>
            <p:cNvSpPr txBox="1">
              <a:spLocks noChangeArrowheads="1"/>
            </p:cNvSpPr>
            <p:nvPr/>
          </p:nvSpPr>
          <p:spPr bwMode="auto">
            <a:xfrm>
              <a:off x="228600" y="3733800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1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,2)</a:t>
              </a:r>
            </a:p>
          </p:txBody>
        </p:sp>
        <p:sp>
          <p:nvSpPr>
            <p:cNvPr id="3094" name="TextBox 29"/>
            <p:cNvSpPr txBox="1">
              <a:spLocks noChangeArrowheads="1"/>
            </p:cNvSpPr>
            <p:nvPr/>
          </p:nvSpPr>
          <p:spPr bwMode="auto">
            <a:xfrm>
              <a:off x="914400" y="4038600"/>
              <a:ext cx="685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i="1"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altLang="en-US" sz="1200">
                  <a:latin typeface="Times New Roman" pitchFamily="18" charset="0"/>
                  <a:cs typeface="Times New Roman" pitchFamily="18" charset="0"/>
                </a:rPr>
                <a:t>= 5</a:t>
              </a:r>
            </a:p>
          </p:txBody>
        </p:sp>
      </p:grpSp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2743200" y="5638800"/>
          <a:ext cx="3390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8" imgW="1765080" imgH="457200" progId="Equation.DSMT4">
                  <p:embed/>
                </p:oleObj>
              </mc:Choice>
              <mc:Fallback>
                <p:oleObj name="Equation" r:id="rId18" imgW="1765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8800"/>
                        <a:ext cx="33909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352425" y="2438400"/>
          <a:ext cx="60975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20" imgW="3174840" imgH="393480" progId="Equation.DSMT4">
                  <p:embed/>
                </p:oleObj>
              </mc:Choice>
              <mc:Fallback>
                <p:oleObj name="Equation" r:id="rId20" imgW="317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438400"/>
                        <a:ext cx="60975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/>
          <p:cNvGraphicFramePr>
            <a:graphicFrameLocks noChangeAspect="1"/>
          </p:cNvGraphicFramePr>
          <p:nvPr/>
        </p:nvGraphicFramePr>
        <p:xfrm>
          <a:off x="304800" y="3124200"/>
          <a:ext cx="7239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22" imgW="3479760" imgH="228600" progId="Equation.DSMT4">
                  <p:embed/>
                </p:oleObj>
              </mc:Choice>
              <mc:Fallback>
                <p:oleObj name="Equation" r:id="rId22" imgW="3479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7239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433388" y="3657600"/>
          <a:ext cx="49942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24" imgW="2450880" imgH="228600" progId="Equation.DSMT4">
                  <p:embed/>
                </p:oleObj>
              </mc:Choice>
              <mc:Fallback>
                <p:oleObj name="Equation" r:id="rId24" imgW="245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3657600"/>
                        <a:ext cx="4994275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3848100" y="4214813"/>
          <a:ext cx="1333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26" imgW="622080" imgH="215640" progId="Equation.DSMT4">
                  <p:embed/>
                </p:oleObj>
              </mc:Choice>
              <mc:Fallback>
                <p:oleObj name="Equation" r:id="rId26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214813"/>
                        <a:ext cx="13335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2590800" y="4267200"/>
          <a:ext cx="1035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28" imgW="482400" imgH="203040" progId="Equation.DSMT4">
                  <p:embed/>
                </p:oleObj>
              </mc:Choice>
              <mc:Fallback>
                <p:oleObj name="Equation" r:id="rId28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67200"/>
                        <a:ext cx="1035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3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18"/>
          <p:cNvGraphicFramePr>
            <a:graphicFrameLocks noChangeAspect="1"/>
          </p:cNvGraphicFramePr>
          <p:nvPr/>
        </p:nvGraphicFramePr>
        <p:xfrm>
          <a:off x="228600" y="1371600"/>
          <a:ext cx="8705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4533840" imgH="634680" progId="Equation.DSMT4">
                  <p:embed/>
                </p:oleObj>
              </mc:Choice>
              <mc:Fallback>
                <p:oleObj name="Equation" r:id="rId5" imgW="45338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7058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/>
        </p:nvGraphicFramePr>
        <p:xfrm>
          <a:off x="304800" y="2819400"/>
          <a:ext cx="2486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7" imgW="1104840" imgH="203040" progId="Equation.DSMT4">
                  <p:embed/>
                </p:oleObj>
              </mc:Choice>
              <mc:Fallback>
                <p:oleObj name="Equation" r:id="rId7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2486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563"/>
            <a:ext cx="24384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97" name="Object 20"/>
          <p:cNvGraphicFramePr>
            <a:graphicFrameLocks noChangeAspect="1"/>
          </p:cNvGraphicFramePr>
          <p:nvPr/>
        </p:nvGraphicFramePr>
        <p:xfrm>
          <a:off x="304800" y="3429000"/>
          <a:ext cx="20574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0" imgW="1066680" imgH="469800" progId="Equation.DSMT4">
                  <p:embed/>
                </p:oleObj>
              </mc:Choice>
              <mc:Fallback>
                <p:oleObj name="Equation" r:id="rId10" imgW="1066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20574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20"/>
          <p:cNvGraphicFramePr>
            <a:graphicFrameLocks noChangeAspect="1"/>
          </p:cNvGraphicFramePr>
          <p:nvPr/>
        </p:nvGraphicFramePr>
        <p:xfrm>
          <a:off x="381000" y="4343400"/>
          <a:ext cx="24241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12" imgW="1257120" imgH="393480" progId="Equation.DSMT4">
                  <p:embed/>
                </p:oleObj>
              </mc:Choice>
              <mc:Fallback>
                <p:oleObj name="Equation" r:id="rId12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24241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20"/>
          <p:cNvGraphicFramePr>
            <a:graphicFrameLocks noChangeAspect="1"/>
          </p:cNvGraphicFramePr>
          <p:nvPr/>
        </p:nvGraphicFramePr>
        <p:xfrm>
          <a:off x="198438" y="5181600"/>
          <a:ext cx="27416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4" imgW="1422360" imgH="444240" progId="Equation.DSMT4">
                  <p:embed/>
                </p:oleObj>
              </mc:Choice>
              <mc:Fallback>
                <p:oleObj name="Equation" r:id="rId14" imgW="1422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5181600"/>
                        <a:ext cx="274161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60960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Since </a:t>
            </a:r>
            <a:r>
              <a:rPr lang="el-GR" altLang="en-US" i="1">
                <a:solidFill>
                  <a:srgbClr val="00B0F0"/>
                </a:solidFill>
              </a:rPr>
              <a:t>θ</a:t>
            </a:r>
            <a:r>
              <a:rPr lang="en-US" altLang="en-US">
                <a:solidFill>
                  <a:srgbClr val="00B0F0"/>
                </a:solidFill>
              </a:rPr>
              <a:t> is in quadrant II, x values are negative</a:t>
            </a:r>
            <a:endParaRPr lang="en-US" altLang="en-US" i="1">
              <a:solidFill>
                <a:srgbClr val="00B0F0"/>
              </a:solidFill>
            </a:endParaRPr>
          </a:p>
        </p:txBody>
      </p:sp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3200400" y="2667000"/>
          <a:ext cx="54800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6" imgW="2869920" imgH="799920" progId="Equation.DSMT4">
                  <p:embed/>
                </p:oleObj>
              </mc:Choice>
              <mc:Fallback>
                <p:oleObj name="Equation" r:id="rId16" imgW="28699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667000"/>
                        <a:ext cx="548005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3168650" y="4267200"/>
          <a:ext cx="25955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8" imgW="1358640" imgH="431640" progId="Equation.DSMT4">
                  <p:embed/>
                </p:oleObj>
              </mc:Choice>
              <mc:Fallback>
                <p:oleObj name="Equation" r:id="rId18" imgW="1358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4267200"/>
                        <a:ext cx="259556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18"/>
          <p:cNvGraphicFramePr>
            <a:graphicFrameLocks noChangeAspect="1"/>
          </p:cNvGraphicFramePr>
          <p:nvPr/>
        </p:nvGraphicFramePr>
        <p:xfrm>
          <a:off x="6172200" y="4267200"/>
          <a:ext cx="25479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20" imgW="1333440" imgH="583920" progId="Equation.DSMT4">
                  <p:embed/>
                </p:oleObj>
              </mc:Choice>
              <mc:Fallback>
                <p:oleObj name="Equation" r:id="rId20" imgW="1333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67200"/>
                        <a:ext cx="25479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3644900" y="5410200"/>
          <a:ext cx="482758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22" imgW="2527200" imgH="660240" progId="Equation.DSMT4">
                  <p:embed/>
                </p:oleObj>
              </mc:Choice>
              <mc:Fallback>
                <p:oleObj name="Equation" r:id="rId22" imgW="2527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5410200"/>
                        <a:ext cx="4827588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Picture 1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8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304800" y="304800"/>
            <a:ext cx="8458200" cy="6019800"/>
            <a:chOff x="304800" y="304800"/>
            <a:chExt cx="6848475" cy="4962525"/>
          </a:xfrm>
        </p:grpSpPr>
        <p:pic>
          <p:nvPicPr>
            <p:cNvPr id="3072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"/>
              <a:ext cx="6848475" cy="40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43400"/>
              <a:ext cx="68389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0" y="3867150"/>
            <a:ext cx="3222625" cy="2990850"/>
            <a:chOff x="0" y="3867150"/>
            <a:chExt cx="3222172" cy="2990850"/>
          </a:xfrm>
        </p:grpSpPr>
        <p:pic>
          <p:nvPicPr>
            <p:cNvPr id="5137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7150"/>
              <a:ext cx="3222172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TextBox 38"/>
            <p:cNvSpPr txBox="1">
              <a:spLocks noChangeArrowheads="1"/>
            </p:cNvSpPr>
            <p:nvPr/>
          </p:nvSpPr>
          <p:spPr bwMode="auto">
            <a:xfrm>
              <a:off x="381000" y="6248400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(-1,-3)</a:t>
              </a:r>
            </a:p>
          </p:txBody>
        </p:sp>
        <p:sp>
          <p:nvSpPr>
            <p:cNvPr id="5139" name="TextBox 39"/>
            <p:cNvSpPr txBox="1">
              <a:spLocks noChangeArrowheads="1"/>
            </p:cNvSpPr>
            <p:nvPr/>
          </p:nvSpPr>
          <p:spPr bwMode="auto">
            <a:xfrm>
              <a:off x="914400" y="4812268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n-US" i="1">
                  <a:solidFill>
                    <a:srgbClr val="FF0000"/>
                  </a:solidFill>
                </a:rPr>
                <a:t>θ</a:t>
              </a:r>
              <a:endParaRPr lang="en-US" altLang="en-US" i="1">
                <a:solidFill>
                  <a:srgbClr val="FF000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274584" y="6248400"/>
              <a:ext cx="46031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3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134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228600" y="1371600"/>
          <a:ext cx="74390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6" imgW="3873240" imgH="634680" progId="Equation.DSMT4">
                  <p:embed/>
                </p:oleObj>
              </mc:Choice>
              <mc:Fallback>
                <p:oleObj name="Equation" r:id="rId6" imgW="3873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74390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/>
        </p:nvGraphicFramePr>
        <p:xfrm>
          <a:off x="2743200" y="5562600"/>
          <a:ext cx="3048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8" imgW="1587240" imgH="457200" progId="Equation.DSMT4">
                  <p:embed/>
                </p:oleObj>
              </mc:Choice>
              <mc:Fallback>
                <p:oleObj name="Equation" r:id="rId8" imgW="1587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0"/>
                        <a:ext cx="30480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/>
        </p:nvGraphicFramePr>
        <p:xfrm>
          <a:off x="3429000" y="4800600"/>
          <a:ext cx="22685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0" imgW="1180800" imgH="393480" progId="Equation.DSMT4">
                  <p:embed/>
                </p:oleObj>
              </mc:Choice>
              <mc:Fallback>
                <p:oleObj name="Equation" r:id="rId10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00600"/>
                        <a:ext cx="22685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5"/>
          <p:cNvGraphicFramePr>
            <a:graphicFrameLocks noChangeAspect="1"/>
          </p:cNvGraphicFramePr>
          <p:nvPr/>
        </p:nvGraphicFramePr>
        <p:xfrm>
          <a:off x="5878513" y="3368675"/>
          <a:ext cx="224631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2" imgW="1168200" imgH="457200" progId="Equation.DSMT4">
                  <p:embed/>
                </p:oleObj>
              </mc:Choice>
              <mc:Fallback>
                <p:oleObj name="Equation" r:id="rId12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3368675"/>
                        <a:ext cx="224631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6"/>
          <p:cNvGraphicFramePr>
            <a:graphicFrameLocks noChangeAspect="1"/>
          </p:cNvGraphicFramePr>
          <p:nvPr/>
        </p:nvGraphicFramePr>
        <p:xfrm>
          <a:off x="5859463" y="4267200"/>
          <a:ext cx="29495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4" imgW="1536480" imgH="431640" progId="Equation.DSMT4">
                  <p:embed/>
                </p:oleObj>
              </mc:Choice>
              <mc:Fallback>
                <p:oleObj name="Equation" r:id="rId14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4267200"/>
                        <a:ext cx="29495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7"/>
          <p:cNvGraphicFramePr>
            <a:graphicFrameLocks noChangeAspect="1"/>
          </p:cNvGraphicFramePr>
          <p:nvPr/>
        </p:nvGraphicFramePr>
        <p:xfrm>
          <a:off x="5910263" y="5410200"/>
          <a:ext cx="31480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6" imgW="1638000" imgH="457200" progId="Equation.DSMT4">
                  <p:embed/>
                </p:oleObj>
              </mc:Choice>
              <mc:Fallback>
                <p:oleObj name="Equation" r:id="rId16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5410200"/>
                        <a:ext cx="31480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5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304800" y="2514600"/>
          <a:ext cx="6194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20" imgW="3225600" imgH="393480" progId="Equation.DSMT4">
                  <p:embed/>
                </p:oleObj>
              </mc:Choice>
              <mc:Fallback>
                <p:oleObj name="Equation" r:id="rId20" imgW="322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6194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304800" y="3124200"/>
          <a:ext cx="7239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22" imgW="3479760" imgH="228600" progId="Equation.DSMT4">
                  <p:embed/>
                </p:oleObj>
              </mc:Choice>
              <mc:Fallback>
                <p:oleObj name="Equation" r:id="rId22" imgW="3479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7239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304800" y="3657600"/>
          <a:ext cx="52530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24" imgW="2577960" imgH="228600" progId="Equation.DSMT4">
                  <p:embed/>
                </p:oleObj>
              </mc:Choice>
              <mc:Fallback>
                <p:oleObj name="Equation" r:id="rId24" imgW="257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5253038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3886200" y="4191000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26" imgW="520560" imgH="228600" progId="Equation.DSMT4">
                  <p:embed/>
                </p:oleObj>
              </mc:Choice>
              <mc:Fallback>
                <p:oleObj name="Equation" r:id="rId26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11160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0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156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20"/>
          <p:cNvGraphicFramePr>
            <a:graphicFrameLocks noChangeAspect="1"/>
          </p:cNvGraphicFramePr>
          <p:nvPr/>
        </p:nvGraphicFramePr>
        <p:xfrm>
          <a:off x="304800" y="2819400"/>
          <a:ext cx="2486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1104840" imgH="203040" progId="Equation.DSMT4">
                  <p:embed/>
                </p:oleObj>
              </mc:Choice>
              <mc:Fallback>
                <p:oleObj name="Equation" r:id="rId5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2486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563"/>
            <a:ext cx="24384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317500" y="3429000"/>
          <a:ext cx="20320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8" imgW="1054080" imgH="469800" progId="Equation.DSMT4">
                  <p:embed/>
                </p:oleObj>
              </mc:Choice>
              <mc:Fallback>
                <p:oleObj name="Equation" r:id="rId8" imgW="1054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429000"/>
                        <a:ext cx="20320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0"/>
          <p:cNvGraphicFramePr>
            <a:graphicFrameLocks noChangeAspect="1"/>
          </p:cNvGraphicFramePr>
          <p:nvPr/>
        </p:nvGraphicFramePr>
        <p:xfrm>
          <a:off x="479425" y="4343400"/>
          <a:ext cx="22272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0" imgW="1155600" imgH="393480" progId="Equation.DSMT4">
                  <p:embed/>
                </p:oleObj>
              </mc:Choice>
              <mc:Fallback>
                <p:oleObj name="Equation" r:id="rId10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4343400"/>
                        <a:ext cx="222726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0"/>
          <p:cNvGraphicFramePr>
            <a:graphicFrameLocks noChangeAspect="1"/>
          </p:cNvGraphicFramePr>
          <p:nvPr/>
        </p:nvGraphicFramePr>
        <p:xfrm>
          <a:off x="222250" y="5181600"/>
          <a:ext cx="26908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2" imgW="1396800" imgH="444240" progId="Equation.DSMT4">
                  <p:embed/>
                </p:oleObj>
              </mc:Choice>
              <mc:Fallback>
                <p:oleObj name="Equation" r:id="rId12" imgW="1396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5181600"/>
                        <a:ext cx="26908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8600" y="6211888"/>
            <a:ext cx="381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Since sin </a:t>
            </a:r>
            <a:r>
              <a:rPr lang="el-GR" altLang="en-US" i="1">
                <a:solidFill>
                  <a:srgbClr val="00B0F0"/>
                </a:solidFill>
              </a:rPr>
              <a:t>θ</a:t>
            </a:r>
            <a:r>
              <a:rPr lang="en-US" altLang="en-US" i="1">
                <a:solidFill>
                  <a:srgbClr val="00B0F0"/>
                </a:solidFill>
              </a:rPr>
              <a:t> &lt; 0,</a:t>
            </a:r>
            <a:r>
              <a:rPr lang="en-US" altLang="en-US">
                <a:solidFill>
                  <a:srgbClr val="00B0F0"/>
                </a:solidFill>
              </a:rPr>
              <a:t> csc</a:t>
            </a:r>
            <a:r>
              <a:rPr lang="el-GR" altLang="en-US" i="1">
                <a:solidFill>
                  <a:srgbClr val="00B0F0"/>
                </a:solidFill>
              </a:rPr>
              <a:t> θ</a:t>
            </a:r>
            <a:r>
              <a:rPr lang="en-US" altLang="en-US">
                <a:solidFill>
                  <a:srgbClr val="00B0F0"/>
                </a:solidFill>
              </a:rPr>
              <a:t> is negative.</a:t>
            </a:r>
            <a:endParaRPr lang="en-US" altLang="en-US" i="1">
              <a:solidFill>
                <a:srgbClr val="00B0F0"/>
              </a:solidFill>
            </a:endParaRPr>
          </a:p>
        </p:txBody>
      </p:sp>
      <p:graphicFrame>
        <p:nvGraphicFramePr>
          <p:cNvPr id="42" name="Object 16"/>
          <p:cNvGraphicFramePr>
            <a:graphicFrameLocks noChangeAspect="1"/>
          </p:cNvGraphicFramePr>
          <p:nvPr/>
        </p:nvGraphicFramePr>
        <p:xfrm>
          <a:off x="3505200" y="4267200"/>
          <a:ext cx="52625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4" imgW="2755800" imgH="609480" progId="Equation.DSMT4">
                  <p:embed/>
                </p:oleObj>
              </mc:Choice>
              <mc:Fallback>
                <p:oleObj name="Equation" r:id="rId14" imgW="27558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7200"/>
                        <a:ext cx="526256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7"/>
          <p:cNvGraphicFramePr>
            <a:graphicFrameLocks noChangeAspect="1"/>
          </p:cNvGraphicFramePr>
          <p:nvPr/>
        </p:nvGraphicFramePr>
        <p:xfrm>
          <a:off x="2819400" y="3505200"/>
          <a:ext cx="25003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6" imgW="1307880" imgH="583920" progId="Equation.DSMT4">
                  <p:embed/>
                </p:oleObj>
              </mc:Choice>
              <mc:Fallback>
                <p:oleObj name="Equation" r:id="rId16" imgW="1307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25003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8"/>
          <p:cNvGraphicFramePr>
            <a:graphicFrameLocks noChangeAspect="1"/>
          </p:cNvGraphicFramePr>
          <p:nvPr/>
        </p:nvGraphicFramePr>
        <p:xfrm>
          <a:off x="3962400" y="2590800"/>
          <a:ext cx="47561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8" imgW="2489040" imgH="660240" progId="Equation.DSMT4">
                  <p:embed/>
                </p:oleObj>
              </mc:Choice>
              <mc:Fallback>
                <p:oleObj name="Equation" r:id="rId18" imgW="24890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590800"/>
                        <a:ext cx="47561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9"/>
          <p:cNvGraphicFramePr>
            <a:graphicFrameLocks noChangeAspect="1"/>
          </p:cNvGraphicFramePr>
          <p:nvPr/>
        </p:nvGraphicFramePr>
        <p:xfrm>
          <a:off x="3505200" y="5486400"/>
          <a:ext cx="45847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20" imgW="2400120" imgH="622080" progId="Equation.DSMT4">
                  <p:embed/>
                </p:oleObj>
              </mc:Choice>
              <mc:Fallback>
                <p:oleObj name="Equation" r:id="rId20" imgW="24001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45847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5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4" name="Object 18"/>
          <p:cNvGraphicFramePr>
            <a:graphicFrameLocks noChangeAspect="1"/>
          </p:cNvGraphicFramePr>
          <p:nvPr/>
        </p:nvGraphicFramePr>
        <p:xfrm>
          <a:off x="228600" y="1371600"/>
          <a:ext cx="74390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23" imgW="3873240" imgH="634680" progId="Equation.DSMT4">
                  <p:embed/>
                </p:oleObj>
              </mc:Choice>
              <mc:Fallback>
                <p:oleObj name="Equation" r:id="rId23" imgW="3873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74390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6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743200"/>
            <a:ext cx="7856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038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29650" cy="166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5105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05800" cy="960438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44196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Find the exact value of: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400">
                <a:latin typeface="Times New Roman" pitchFamily="18" charset="0"/>
              </a:rPr>
              <a:t>  cos (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en-US" sz="2400">
                <a:latin typeface="Times New Roman" pitchFamily="18" charset="0"/>
              </a:rPr>
              <a:t>60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°)        (b)  sin (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390</a:t>
            </a:r>
            <a:r>
              <a:rPr lang="en-US" altLang="en-US" sz="2400">
                <a:latin typeface="Times New Roman" pitchFamily="18" charset="0"/>
              </a:rPr>
              <a:t>°)        (c)  tan 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6324600" y="1774825"/>
          <a:ext cx="914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571320" imgH="431640" progId="Equation.DSMT4">
                  <p:embed/>
                </p:oleObj>
              </mc:Choice>
              <mc:Fallback>
                <p:oleObj name="Equation" r:id="rId4" imgW="57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74825"/>
                        <a:ext cx="9144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696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7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28600" y="2743200"/>
          <a:ext cx="38100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8" imgW="1777680" imgH="393480" progId="Equation.DSMT4">
                  <p:embed/>
                </p:oleObj>
              </mc:Choice>
              <mc:Fallback>
                <p:oleObj name="Equation" r:id="rId8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38100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432499"/>
              </p:ext>
            </p:extLst>
          </p:nvPr>
        </p:nvGraphicFramePr>
        <p:xfrm>
          <a:off x="350838" y="3698875"/>
          <a:ext cx="84645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0" imgW="3949560" imgH="393480" progId="Equation.DSMT4">
                  <p:embed/>
                </p:oleObj>
              </mc:Choice>
              <mc:Fallback>
                <p:oleObj name="Equation" r:id="rId10" imgW="394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698875"/>
                        <a:ext cx="84645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28600" y="4648200"/>
          <a:ext cx="56499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2" imgW="3035160" imgH="431640" progId="Equation.DSMT4">
                  <p:embed/>
                </p:oleObj>
              </mc:Choice>
              <mc:Fallback>
                <p:oleObj name="Equation" r:id="rId12" imgW="303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56499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810000" y="5562600"/>
          <a:ext cx="3451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4" imgW="1955520" imgH="431640" progId="Equation.DSMT4">
                  <p:embed/>
                </p:oleObj>
              </mc:Choice>
              <mc:Fallback>
                <p:oleObj name="Equation" r:id="rId14" imgW="1955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562600"/>
                        <a:ext cx="34512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5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955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1095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763000" cy="10763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8737600" cy="7477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8859838" cy="6842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43800" cy="6810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562600" cy="71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334000" cy="7635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07000"/>
            <a:ext cx="7620000" cy="660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2017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051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38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4463"/>
            <a:ext cx="42354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12334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5463"/>
            <a:ext cx="828992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8832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2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249</TotalTime>
  <Words>148</Words>
  <Application>Microsoft Office PowerPoint</Application>
  <PresentationFormat>On-screen Show (4:3)</PresentationFormat>
  <Paragraphs>52</Paragraphs>
  <Slides>31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2013-12-10T00:40:52Z</dcterms:created>
  <dcterms:modified xsi:type="dcterms:W3CDTF">2014-06-05T19:59:48Z</dcterms:modified>
</cp:coreProperties>
</file>